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rostokąt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Prostokąt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rostokąt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Prostokąt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Prostokąt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15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80C883-718D-433E-9FDA-592826B85D7B}" type="datetimeFigureOut">
              <a:rPr lang="pl-PL"/>
              <a:pPr>
                <a:defRPr/>
              </a:pPr>
              <a:t>09.06.2020</a:t>
            </a:fld>
            <a:endParaRPr lang="pl-PL"/>
          </a:p>
        </p:txBody>
      </p:sp>
      <p:sp>
        <p:nvSpPr>
          <p:cNvPr id="16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7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7DB0E1-0B2E-41A2-9F6F-FFE2E12AAC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1DF56-4A46-4BAA-A9EE-C77E4BECF2A6}" type="datetimeFigureOut">
              <a:rPr lang="pl-PL"/>
              <a:pPr>
                <a:defRPr/>
              </a:pPr>
              <a:t>09.06.2020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6D4D6-039D-4FAA-9A65-A1A8076550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256A-7DEF-40D4-82B0-11E7BDD67856}" type="datetimeFigureOut">
              <a:rPr lang="pl-PL"/>
              <a:pPr>
                <a:defRPr/>
              </a:pPr>
              <a:t>09.06.2020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685FC-F923-435A-ABBB-9F6E1796DA8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A2CE-35EC-498F-8F2D-7142A8EF2FB6}" type="datetimeFigureOut">
              <a:rPr lang="pl-PL"/>
              <a:pPr>
                <a:defRPr/>
              </a:pPr>
              <a:t>09.06.2020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2F1D6-4240-4D88-A99D-42A80B76C4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Dowolny kształt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Dowolny kształt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Dowolny kształt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Dowolny kształt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Prostokąt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Prostokąt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Prostokąt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AE61BE-B9F5-4B93-91BD-214FD79A7CA9}" type="datetimeFigureOut">
              <a:rPr lang="pl-PL"/>
              <a:pPr>
                <a:defRPr/>
              </a:pPr>
              <a:t>09.06.2020</a:t>
            </a:fld>
            <a:endParaRPr lang="pl-PL"/>
          </a:p>
        </p:txBody>
      </p:sp>
      <p:sp>
        <p:nvSpPr>
          <p:cNvPr id="2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40DAF4-FA70-47DA-B256-9F80129B4FA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5B7FC0-17DA-41D1-8EDB-3AD1B66C5F2C}" type="datetimeFigureOut">
              <a:rPr lang="pl-PL"/>
              <a:pPr>
                <a:defRPr/>
              </a:pPr>
              <a:t>09.06.2020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10E7E8-CE8D-46D7-8781-25EDCE6D2EB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rostokąt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Prostokąt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ostokąt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rostokąt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Prostokąt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rostokąt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Prostokąt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8624E0-DBF5-4E66-A298-C5E35C56F12A}" type="datetimeFigureOut">
              <a:rPr lang="pl-PL"/>
              <a:pPr>
                <a:defRPr/>
              </a:pPr>
              <a:t>09.06.2020</a:t>
            </a:fld>
            <a:endParaRPr lang="pl-PL"/>
          </a:p>
        </p:txBody>
      </p:sp>
      <p:sp>
        <p:nvSpPr>
          <p:cNvPr id="1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6800F9-3489-458B-A35C-78348D690F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47FDF-57F7-4868-AFAC-C5B74913432C}" type="datetimeFigureOut">
              <a:rPr lang="pl-PL"/>
              <a:pPr>
                <a:defRPr/>
              </a:pPr>
              <a:t>09.06.2020</a:t>
            </a:fld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F78D1-B5C2-4C25-AF22-E9BB3DBC27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4CD391-97EA-4FF2-AB03-6FB2B7D7257F}" type="datetimeFigureOut">
              <a:rPr lang="pl-PL"/>
              <a:pPr>
                <a:defRPr/>
              </a:pPr>
              <a:t>09.06.2020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B78BE7-2841-45DA-9DA8-B4FE16A733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40222-D89F-4418-9535-2D61203CD7F2}" type="datetimeFigureOut">
              <a:rPr lang="pl-PL"/>
              <a:pPr>
                <a:defRPr/>
              </a:pPr>
              <a:t>09.06.2020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E13DB-A292-4309-B268-2B570E3246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Łącznik prosty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a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Łącznik prosty 7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a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Łącznik prosty 11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a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Łącznik prosty 15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en-US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6C4194-B093-4DB3-9803-24EF5A2B75C1}" type="datetimeFigureOut">
              <a:rPr lang="pl-PL"/>
              <a:pPr>
                <a:defRPr/>
              </a:pPr>
              <a:t>09.06.2020</a:t>
            </a:fld>
            <a:endParaRPr lang="pl-PL"/>
          </a:p>
        </p:txBody>
      </p:sp>
      <p:sp>
        <p:nvSpPr>
          <p:cNvPr id="20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1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2C6BD1-5CF1-4CB9-9C86-0CC3C29C31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rostokąt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ostokąt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Prostokąt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6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CCBBB77-850C-4B0E-9F91-2AB21AC13483}" type="datetimeFigureOut">
              <a:rPr lang="pl-PL"/>
              <a:pPr>
                <a:defRPr/>
              </a:pPr>
              <a:t>09.06.2020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81905EB-6F5B-4D8C-AFA6-25975FA5BC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79" r:id="rId2"/>
    <p:sldLayoutId id="2147483785" r:id="rId3"/>
    <p:sldLayoutId id="2147483786" r:id="rId4"/>
    <p:sldLayoutId id="2147483787" r:id="rId5"/>
    <p:sldLayoutId id="2147483780" r:id="rId6"/>
    <p:sldLayoutId id="2147483788" r:id="rId7"/>
    <p:sldLayoutId id="2147483781" r:id="rId8"/>
    <p:sldLayoutId id="2147483789" r:id="rId9"/>
    <p:sldLayoutId id="2147483782" r:id="rId10"/>
    <p:sldLayoutId id="21474837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50019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satMod val="200000"/>
                  </a:schemeClr>
                </a:solidFill>
              </a:rPr>
              <a:t>Przed wakacjami</a:t>
            </a:r>
            <a:endParaRPr lang="pl-PL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8195" name="Obraz 3" descr="bezpieczne wakacj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071688"/>
            <a:ext cx="8212138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tx2">
                    <a:satMod val="200000"/>
                  </a:schemeClr>
                </a:solidFill>
              </a:rPr>
              <a:t>Oto kilka cennych rad i uwag jak spędzić bezpiecznie wakacje:</a:t>
            </a:r>
            <a:endParaRPr lang="pl-PL" sz="28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7411" name="Symbol zastępczy tekstu 5"/>
          <p:cNvSpPr>
            <a:spLocks noGrp="1"/>
          </p:cNvSpPr>
          <p:nvPr>
            <p:ph type="body" idx="2"/>
          </p:nvPr>
        </p:nvSpPr>
        <p:spPr>
          <a:xfrm>
            <a:off x="714375" y="1643063"/>
            <a:ext cx="4100513" cy="2565400"/>
          </a:xfrm>
        </p:spPr>
        <p:txBody>
          <a:bodyPr/>
          <a:lstStyle/>
          <a:p>
            <a:pPr marL="396875" indent="-342900" eaLnBrk="1" hangingPunct="1">
              <a:buFont typeface="Wingdings" pitchFamily="2" charset="2"/>
              <a:buAutoNum type="arabicPeriod"/>
            </a:pPr>
            <a:r>
              <a:rPr lang="pl-PL" sz="2000" smtClean="0"/>
              <a:t>Rower i wrotki, piłka </a:t>
            </a:r>
          </a:p>
          <a:p>
            <a:pPr marL="396875" indent="-342900" eaLnBrk="1" hangingPunct="1"/>
            <a:r>
              <a:rPr lang="pl-PL" sz="2000" smtClean="0"/>
              <a:t>· Pamiętaj, jezdnia to nie plac zabaw! Zachowaj na niej wyjątkową ostrożność!!! </a:t>
            </a:r>
          </a:p>
          <a:p>
            <a:pPr marL="396875" indent="-342900" eaLnBrk="1" hangingPunct="1"/>
            <a:r>
              <a:rPr lang="pl-PL" sz="2000" smtClean="0"/>
              <a:t>· Należy korzystać ze ścieżek rowerowych! </a:t>
            </a:r>
          </a:p>
          <a:p>
            <a:pPr marL="396875" indent="-342900" eaLnBrk="1" hangingPunct="1"/>
            <a:r>
              <a:rPr lang="pl-PL" sz="2000" smtClean="0"/>
              <a:t>· Nie pożyczaj roweru nieznajomym! </a:t>
            </a:r>
          </a:p>
          <a:p>
            <a:pPr marL="396875" indent="-342900" eaLnBrk="1" hangingPunct="1"/>
            <a:endParaRPr lang="pl-PL" sz="2000" smtClean="0"/>
          </a:p>
        </p:txBody>
      </p:sp>
      <p:pic>
        <p:nvPicPr>
          <p:cNvPr id="17412" name="Symbol zastępczy zawartości 4" descr="Nurasy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11713" y="1643063"/>
            <a:ext cx="4332287" cy="2319337"/>
          </a:xfrm>
        </p:spPr>
      </p:pic>
      <p:sp>
        <p:nvSpPr>
          <p:cNvPr id="17413" name="Prostokąt 6"/>
          <p:cNvSpPr>
            <a:spLocks noChangeArrowheads="1"/>
          </p:cNvSpPr>
          <p:nvPr/>
        </p:nvSpPr>
        <p:spPr bwMode="auto">
          <a:xfrm>
            <a:off x="642938" y="4429125"/>
            <a:ext cx="77866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75" indent="-342900"/>
            <a:r>
              <a:rPr lang="pl-PL" sz="2000">
                <a:latin typeface="Corbel" pitchFamily="34" charset="0"/>
              </a:rPr>
              <a:t>Zakładaj kask rowerowy na głowę! </a:t>
            </a:r>
          </a:p>
          <a:p>
            <a:pPr marL="396875" indent="-342900"/>
            <a:r>
              <a:rPr lang="pl-PL" sz="2000">
                <a:latin typeface="Corbel" pitchFamily="34" charset="0"/>
              </a:rPr>
              <a:t>· Podczas przechodzenia przez jezdnię, korzystaj z przejść dla pieszych! </a:t>
            </a:r>
          </a:p>
          <a:p>
            <a:pPr marL="396875" indent="-342900"/>
            <a:r>
              <a:rPr lang="pl-PL" sz="2000">
                <a:latin typeface="Corbel" pitchFamily="34" charset="0"/>
              </a:rPr>
              <a:t>· Graj w piłkę daleko od ulicy! </a:t>
            </a:r>
          </a:p>
          <a:p>
            <a:pPr marL="396875" indent="-342900"/>
            <a:r>
              <a:rPr lang="pl-PL" sz="2000">
                <a:latin typeface="Corbel" pitchFamily="34" charset="0"/>
              </a:rPr>
              <a:t>· Uważaj na jezdni biegnąć po piłkę!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tx2">
                    <a:satMod val="200000"/>
                  </a:schemeClr>
                </a:solidFill>
              </a:rPr>
              <a:t>Nad wodą</a:t>
            </a:r>
            <a:endParaRPr lang="pl-PL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435" name="Symbol zastępczy tekstu 2"/>
          <p:cNvSpPr>
            <a:spLocks noGrp="1"/>
          </p:cNvSpPr>
          <p:nvPr>
            <p:ph type="body" idx="2"/>
          </p:nvPr>
        </p:nvSpPr>
        <p:spPr>
          <a:xfrm>
            <a:off x="642938" y="1643063"/>
            <a:ext cx="4457700" cy="2136775"/>
          </a:xfrm>
        </p:spPr>
        <p:txBody>
          <a:bodyPr/>
          <a:lstStyle/>
          <a:p>
            <a:pPr marL="53975" eaLnBrk="1" hangingPunct="1"/>
            <a:r>
              <a:rPr lang="pl-PL" sz="2000" smtClean="0"/>
              <a:t>· Kąpiemy się tylko w miejscach oznakowanych i wyznaczonych do kąpieli! </a:t>
            </a:r>
          </a:p>
          <a:p>
            <a:pPr marL="53975" eaLnBrk="1" hangingPunct="1"/>
            <a:r>
              <a:rPr lang="pl-PL" sz="2000" smtClean="0"/>
              <a:t>· Nigdy nie skacz do wody w miejscach, których nie znasz dna! </a:t>
            </a:r>
          </a:p>
          <a:p>
            <a:pPr marL="53975" eaLnBrk="1" hangingPunct="1"/>
            <a:r>
              <a:rPr lang="pl-PL" sz="2000" smtClean="0"/>
              <a:t>· Słuchaj poleceń ratownika! </a:t>
            </a:r>
          </a:p>
        </p:txBody>
      </p:sp>
      <p:pic>
        <p:nvPicPr>
          <p:cNvPr id="18436" name="Picture 2" descr="Victoria Center - Szkoła Języków Obcy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714375"/>
            <a:ext cx="36830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Prostokąt 5"/>
          <p:cNvSpPr>
            <a:spLocks noChangeArrowheads="1"/>
          </p:cNvSpPr>
          <p:nvPr/>
        </p:nvSpPr>
        <p:spPr bwMode="auto">
          <a:xfrm>
            <a:off x="714375" y="4214813"/>
            <a:ext cx="7858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>
                <a:latin typeface="Corbel" pitchFamily="34" charset="0"/>
              </a:rPr>
              <a:t>· Kąp się w miejscach dozwolonych tylko pod opieką rodziców! </a:t>
            </a:r>
          </a:p>
          <a:p>
            <a:r>
              <a:rPr lang="pl-PL" sz="2000">
                <a:latin typeface="Corbel" pitchFamily="34" charset="0"/>
              </a:rPr>
              <a:t>· W wodzie bądź ostrożny, nie utrudniaj kąpieli innym! </a:t>
            </a:r>
          </a:p>
          <a:p>
            <a:r>
              <a:rPr lang="pl-PL" sz="2000">
                <a:latin typeface="Corbel" pitchFamily="34" charset="0"/>
              </a:rPr>
              <a:t>· Dbaj o jej czystość plaży! </a:t>
            </a:r>
          </a:p>
          <a:p>
            <a:r>
              <a:rPr lang="pl-PL" sz="2000">
                <a:latin typeface="Corbel" pitchFamily="34" charset="0"/>
              </a:rPr>
              <a:t>· Przestrzegaj regulaminu kąpieliska!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0"/>
            <a:ext cx="6529388" cy="1162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tx2">
                    <a:satMod val="200000"/>
                  </a:schemeClr>
                </a:solidFill>
              </a:rPr>
              <a:t>W górach</a:t>
            </a:r>
            <a:endParaRPr lang="pl-PL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9459" name="Symbol zastępczy tekstu 2"/>
          <p:cNvSpPr>
            <a:spLocks noGrp="1"/>
          </p:cNvSpPr>
          <p:nvPr>
            <p:ph type="body" idx="2"/>
          </p:nvPr>
        </p:nvSpPr>
        <p:spPr>
          <a:xfrm>
            <a:off x="928688" y="1500188"/>
            <a:ext cx="3100387" cy="2994025"/>
          </a:xfrm>
        </p:spPr>
        <p:txBody>
          <a:bodyPr/>
          <a:lstStyle/>
          <a:p>
            <a:pPr marL="53975" eaLnBrk="1" hangingPunct="1"/>
            <a:r>
              <a:rPr lang="pl-PL" sz="2400" smtClean="0"/>
              <a:t>· Zawsze idź szlakiem wyznaczonym! </a:t>
            </a:r>
          </a:p>
          <a:p>
            <a:pPr marL="53975" eaLnBrk="1" hangingPunct="1"/>
            <a:r>
              <a:rPr lang="pl-PL" sz="2400" smtClean="0"/>
              <a:t>· Słuchaj się opiekuna! </a:t>
            </a:r>
          </a:p>
          <a:p>
            <a:pPr marL="53975" eaLnBrk="1" hangingPunct="1"/>
            <a:r>
              <a:rPr lang="pl-PL" sz="2400" smtClean="0"/>
              <a:t>· Nie zbaczaj ze szlaku! </a:t>
            </a:r>
          </a:p>
          <a:p>
            <a:pPr marL="53975" eaLnBrk="1" hangingPunct="1"/>
            <a:r>
              <a:rPr lang="pl-PL" sz="2400" smtClean="0"/>
              <a:t>· Nie wyruszaj w góry podczas burzy!</a:t>
            </a:r>
          </a:p>
        </p:txBody>
      </p:sp>
      <p:pic>
        <p:nvPicPr>
          <p:cNvPr id="19460" name="Picture 2" descr="Człowiek Wędrówki Płaski Rysunek | Darmowy Wek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3500438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285750"/>
            <a:ext cx="29987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75" y="0"/>
            <a:ext cx="8229600" cy="1162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tx2">
                    <a:satMod val="200000"/>
                  </a:schemeClr>
                </a:solidFill>
              </a:rPr>
              <a:t>Aby radośnie i bezpiecznie spędzić wakacyjny czas przypomnijmy sobie kilka zasad:</a:t>
            </a:r>
            <a:endParaRPr lang="pl-PL" sz="28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2"/>
          </p:nvPr>
        </p:nvSpPr>
        <p:spPr>
          <a:xfrm>
            <a:off x="428625" y="1214438"/>
            <a:ext cx="8501063" cy="5500687"/>
          </a:xfrm>
        </p:spPr>
        <p:txBody>
          <a:bodyPr>
            <a:normAutofit/>
          </a:bodyPr>
          <a:lstStyle/>
          <a:p>
            <a:pPr eaLnBrk="1" hangingPunct="1">
              <a:spcAft>
                <a:spcPts val="0"/>
              </a:spcAft>
              <a:buFont typeface="Wingdings"/>
              <a:buNone/>
              <a:defRPr/>
            </a:pPr>
            <a:r>
              <a:rPr lang="pl-PL" dirty="0" smtClean="0"/>
              <a:t>1. </a:t>
            </a:r>
            <a:r>
              <a:rPr lang="pl-PL" dirty="0" smtClean="0">
                <a:solidFill>
                  <a:srgbClr val="FF0000"/>
                </a:solidFill>
              </a:rPr>
              <a:t>Zamiast zapałkami bawcie się zabawkami </a:t>
            </a:r>
          </a:p>
          <a:p>
            <a:pPr eaLnBrk="1" hangingPunct="1">
              <a:spcAft>
                <a:spcPts val="0"/>
              </a:spcAft>
              <a:buFont typeface="Wingdings"/>
              <a:buNone/>
              <a:defRPr/>
            </a:pPr>
            <a:r>
              <a:rPr lang="pl-PL" dirty="0" smtClean="0"/>
              <a:t>2. </a:t>
            </a:r>
            <a:r>
              <a:rPr lang="pl-PL" dirty="0" smtClean="0">
                <a:solidFill>
                  <a:srgbClr val="FF0000"/>
                </a:solidFill>
              </a:rPr>
              <a:t>Nie zaprzyjaźniajcie się z nieznajomymi</a:t>
            </a:r>
            <a:r>
              <a:rPr lang="pl-PL" dirty="0" smtClean="0"/>
              <a:t>, bo nie wiecie kim są i jakie mają zamiary </a:t>
            </a:r>
          </a:p>
          <a:p>
            <a:pPr eaLnBrk="1" hangingPunct="1">
              <a:spcAft>
                <a:spcPts val="0"/>
              </a:spcAft>
              <a:buFont typeface="Wingdings"/>
              <a:buNone/>
              <a:defRPr/>
            </a:pPr>
            <a:r>
              <a:rPr lang="pl-PL" dirty="0" smtClean="0"/>
              <a:t>3. Woda jest rozkoszą w upał, ale korzystajcie z niej tylko w obecności rodziców lub opiekunów </a:t>
            </a:r>
          </a:p>
          <a:p>
            <a:pPr eaLnBrk="1" hangingPunct="1">
              <a:spcAft>
                <a:spcPts val="0"/>
              </a:spcAft>
              <a:buFont typeface="Wingdings"/>
              <a:buNone/>
              <a:defRPr/>
            </a:pPr>
            <a:r>
              <a:rPr lang="pl-PL" dirty="0" smtClean="0"/>
              <a:t>4. </a:t>
            </a:r>
            <a:r>
              <a:rPr lang="pl-PL" dirty="0" smtClean="0">
                <a:solidFill>
                  <a:srgbClr val="FF0000"/>
                </a:solidFill>
              </a:rPr>
              <a:t>Nie każdy skok do wody jest na miarę mistrza</a:t>
            </a:r>
            <a:r>
              <a:rPr lang="pl-PL" dirty="0" smtClean="0"/>
              <a:t>, czasami kończy się kalectwem lub utonięciem – nie skaczcie do wody w akwenie, którego nie znacie! Zawsze kąpcie się pod opieką kogoś dorosłego </a:t>
            </a:r>
          </a:p>
          <a:p>
            <a:pPr marL="36000" eaLnBrk="1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pl-PL" dirty="0" smtClean="0"/>
              <a:t>5. Rower jest najwspanialszym mustangiem świata, ale </a:t>
            </a:r>
          </a:p>
          <a:p>
            <a:pPr marL="36000" eaLnBrk="1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pl-PL" dirty="0" smtClean="0"/>
              <a:t>jezdnią trzeba się dzielić z innymi, przestrzegajcie więc </a:t>
            </a:r>
          </a:p>
          <a:p>
            <a:pPr marL="36000" eaLnBrk="1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pl-PL" dirty="0" smtClean="0"/>
              <a:t>zasad ruchu drogowego, a także kultury i odpowiedzialności </a:t>
            </a:r>
          </a:p>
          <a:p>
            <a:pPr marL="36000" eaLnBrk="1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pl-PL" dirty="0" smtClean="0"/>
              <a:t>6. Wasze zainteresowania są nauką na miarę Einsteina, ale z </a:t>
            </a:r>
          </a:p>
          <a:p>
            <a:pPr marL="36000" eaLnBrk="1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pl-PL" dirty="0" smtClean="0"/>
              <a:t>różnymi doświadczeniami eksperymentujcie w laboratoriach </a:t>
            </a:r>
          </a:p>
          <a:p>
            <a:pPr marL="36000" eaLnBrk="1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pl-PL" dirty="0" smtClean="0"/>
              <a:t>pod kierunkiem specjalistów a nie w domu, czy na podwórku.</a:t>
            </a:r>
          </a:p>
          <a:p>
            <a:pPr marL="36000" eaLnBrk="1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pl-PL" dirty="0" smtClean="0"/>
              <a:t> Nie bawcie się chemikaliami, materiałami łatwopalnymi. Bez </a:t>
            </a:r>
          </a:p>
          <a:p>
            <a:pPr marL="36000" eaLnBrk="1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pl-PL" dirty="0" smtClean="0"/>
              <a:t>konsultacji z opiekunami nie zażywajcie żadnych leków. Zawsze </a:t>
            </a:r>
          </a:p>
          <a:p>
            <a:pPr marL="36000" eaLnBrk="1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pl-PL" dirty="0" smtClean="0"/>
              <a:t>uważajcie na elektryczność i gaz </a:t>
            </a:r>
          </a:p>
          <a:p>
            <a:pPr marL="36000" eaLnBrk="1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pl-PL" dirty="0" smtClean="0"/>
              <a:t>7. Bądźcie odpowiedzialni. Starajcie się przewidzieć możliwe </a:t>
            </a:r>
          </a:p>
          <a:p>
            <a:pPr marL="36000" eaLnBrk="1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pl-PL" dirty="0" smtClean="0"/>
              <a:t>konsekwencje waszych zachowań 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l-PL" dirty="0"/>
          </a:p>
        </p:txBody>
      </p:sp>
      <p:pic>
        <p:nvPicPr>
          <p:cNvPr id="9220" name="Symbol zastępczy zawartości 3" descr="plaża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27813" y="3429000"/>
            <a:ext cx="2516187" cy="3198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75" y="0"/>
            <a:ext cx="8229600" cy="1162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tx2">
                    <a:satMod val="200000"/>
                  </a:schemeClr>
                </a:solidFill>
              </a:rPr>
              <a:t>Bezpieczny wypoczynek nad wodą</a:t>
            </a:r>
            <a:endParaRPr lang="pl-PL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243" name="Symbol zastępczy tekstu 2"/>
          <p:cNvSpPr>
            <a:spLocks noGrp="1"/>
          </p:cNvSpPr>
          <p:nvPr>
            <p:ph type="body" idx="2"/>
          </p:nvPr>
        </p:nvSpPr>
        <p:spPr>
          <a:xfrm>
            <a:off x="428625" y="2357438"/>
            <a:ext cx="6215063" cy="3857625"/>
          </a:xfrm>
        </p:spPr>
        <p:txBody>
          <a:bodyPr/>
          <a:lstStyle/>
          <a:p>
            <a:pPr marL="396875" indent="-342900" eaLnBrk="1" hangingPunct="1">
              <a:buFont typeface="Wingdings" pitchFamily="2" charset="2"/>
              <a:buAutoNum type="arabicPeriod"/>
            </a:pPr>
            <a:r>
              <a:rPr lang="pl-PL" smtClean="0"/>
              <a:t>Pływaj tylko w miejscach strzeżonych czyli tam, gdzie jest ratownik WOPR. </a:t>
            </a:r>
          </a:p>
          <a:p>
            <a:pPr marL="396875" indent="-342900" eaLnBrk="1" hangingPunct="1">
              <a:buFont typeface="Wingdings" pitchFamily="2" charset="2"/>
              <a:buAutoNum type="arabicPeriod"/>
            </a:pPr>
            <a:r>
              <a:rPr lang="pl-PL" smtClean="0"/>
              <a:t>Przestrzegaj regulaminu kąpieliska, na którym przebywasz. Stosuj się do uwag i zaleceń ratownika. </a:t>
            </a:r>
          </a:p>
          <a:p>
            <a:pPr marL="396875" indent="-342900" eaLnBrk="1" hangingPunct="1">
              <a:buFont typeface="Wingdings" pitchFamily="2" charset="2"/>
              <a:buAutoNum type="arabicPeriod"/>
            </a:pPr>
            <a:r>
              <a:rPr lang="pl-PL" smtClean="0"/>
              <a:t>Nie pływaj w czasie burzy, mgły oraz gdy wieje porywisty wiatr. </a:t>
            </a:r>
          </a:p>
          <a:p>
            <a:pPr marL="396875" indent="-342900" eaLnBrk="1" hangingPunct="1">
              <a:buFont typeface="Wingdings" pitchFamily="2" charset="2"/>
              <a:buAutoNum type="arabicPeriod"/>
            </a:pPr>
            <a:r>
              <a:rPr lang="pl-PL" smtClean="0"/>
              <a:t>Nie pływaj w miejscach, gdzie jest dużo wodorostów lub wiesz, że występują zawirowania wody lub zimne prądy. Pływaj w miejscach dobrze znanych. </a:t>
            </a:r>
          </a:p>
          <a:p>
            <a:pPr marL="396875" indent="-342900" eaLnBrk="1" hangingPunct="1">
              <a:buFont typeface="Wingdings" pitchFamily="2" charset="2"/>
              <a:buAutoNum type="arabicPeriod"/>
            </a:pPr>
            <a:r>
              <a:rPr lang="pl-PL" smtClean="0"/>
              <a:t>Nie skacz do wody w miejscach nieznanych. Może się to skończyć śmiercią lub kalectwem. Absolutnie zabronione są w takich miejscach skoki "na główkę". </a:t>
            </a:r>
          </a:p>
        </p:txBody>
      </p:sp>
      <p:pic>
        <p:nvPicPr>
          <p:cNvPr id="10244" name="Symbol zastępczy zawartości 4" descr="piłka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43688" y="2214563"/>
            <a:ext cx="2271712" cy="3568700"/>
          </a:xfrm>
        </p:spPr>
      </p:pic>
      <p:sp>
        <p:nvSpPr>
          <p:cNvPr id="10245" name="Prostokąt 5"/>
          <p:cNvSpPr>
            <a:spLocks noChangeArrowheads="1"/>
          </p:cNvSpPr>
          <p:nvPr/>
        </p:nvSpPr>
        <p:spPr bwMode="auto">
          <a:xfrm>
            <a:off x="571500" y="1000125"/>
            <a:ext cx="8072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orbel" pitchFamily="34" charset="0"/>
              </a:rPr>
              <a:t>Wakacje sprzyjają spędzaniu wolnego czasu nad wodą. Pamiętajmy, że bezpieczeństwo nasze i naszych dzieci nad wodą zależy w dużej mierze od nas samych. Przestrzegajmy podstawowych zasad podczas wypoczynku nad wodą. Zasady bezpiecznej kąpieli: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75" y="0"/>
            <a:ext cx="8229600" cy="1162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tx2">
                    <a:satMod val="200000"/>
                  </a:schemeClr>
                </a:solidFill>
              </a:rPr>
              <a:t>Bezpieczny wypoczynek nad wodą</a:t>
            </a:r>
            <a:endParaRPr lang="pl-PL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28625" y="1000125"/>
            <a:ext cx="8429625" cy="5643563"/>
          </a:xfrm>
        </p:spPr>
        <p:txBody>
          <a:bodyPr>
            <a:normAutofit fontScale="92500" lnSpcReduction="10000"/>
          </a:bodyPr>
          <a:lstStyle/>
          <a:p>
            <a:pPr marL="397764" indent="-342900" eaLnBrk="1" hangingPunct="1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pl-PL" sz="1900" dirty="0" smtClean="0"/>
              <a:t>Nie baw się w przetapianie innych osób korzystających z wody oraz spychanie do wody z pomostów i materacy. </a:t>
            </a:r>
          </a:p>
          <a:p>
            <a:pPr marL="397764" indent="-342900" eaLnBrk="1" hangingPunct="1">
              <a:spcAft>
                <a:spcPts val="0"/>
              </a:spcAft>
              <a:buFont typeface="Wingdings"/>
              <a:buAutoNum type="arabicPeriod" startAt="6"/>
              <a:defRPr/>
            </a:pPr>
            <a:r>
              <a:rPr lang="pl-PL" sz="1900" dirty="0" smtClean="0"/>
              <a:t>Pamiętaj, że materac dmuchany nie służy do wypływania na głęboką wodę, podobnie jak i nadmuchiwane koło. </a:t>
            </a:r>
          </a:p>
          <a:p>
            <a:pPr marL="397764" indent="-342900" eaLnBrk="1" hangingPunct="1">
              <a:spcAft>
                <a:spcPts val="0"/>
              </a:spcAft>
              <a:buFont typeface="Wingdings"/>
              <a:buAutoNum type="arabicPeriod" startAt="6"/>
              <a:defRPr/>
            </a:pPr>
            <a:r>
              <a:rPr lang="pl-PL" sz="1900" dirty="0" smtClean="0"/>
              <a:t>Nigdy nie pływaj po spożyciu alkoholu. </a:t>
            </a:r>
          </a:p>
          <a:p>
            <a:pPr marL="397764" indent="-342900" eaLnBrk="1" hangingPunct="1">
              <a:spcAft>
                <a:spcPts val="0"/>
              </a:spcAft>
              <a:buFont typeface="Wingdings"/>
              <a:buAutoNum type="arabicPeriod" startAt="6"/>
              <a:defRPr/>
            </a:pPr>
            <a:r>
              <a:rPr lang="pl-PL" sz="1900" dirty="0" smtClean="0"/>
              <a:t>Kąpiąc się na kąpieliskach zwracaj uwagę na osoby obok nas. Może się okazać, że ktoś będzie potrzebował pomocy. Jeżeli będziesz w stanie mu pomóc to uczyń to, ale w granicach swoich możliwości. Jeżeli nie będziesz się czuł na siłach, to zawiadom inne osoby. </a:t>
            </a:r>
          </a:p>
          <a:p>
            <a:pPr marL="397764" indent="-342900" eaLnBrk="1" hangingPunct="1">
              <a:spcAft>
                <a:spcPts val="0"/>
              </a:spcAft>
              <a:buFont typeface="Wingdings"/>
              <a:buAutoNum type="arabicPeriod" startAt="6"/>
              <a:defRPr/>
            </a:pPr>
            <a:r>
              <a:rPr lang="pl-PL" sz="1900" dirty="0" smtClean="0"/>
              <a:t>Nie przeceniaj swoich umiejętności pływackich. Jeżeli chcesz wybrać się na dłuższą trasę pływacką, płyń asekurowany przez łódź lub przynajmniej w towarzystwie jeszcze jednej osoby. Na głowie powinieneś mieć założony czepek, abyś był widoczny dla innych w wodzie. Możesz do tego celu użyć bojki na szelkach. </a:t>
            </a:r>
          </a:p>
          <a:p>
            <a:pPr marL="397764" indent="-342900" eaLnBrk="1" hangingPunct="1">
              <a:spcAft>
                <a:spcPts val="0"/>
              </a:spcAft>
              <a:buFont typeface="Wingdings"/>
              <a:buAutoNum type="arabicPeriod" startAt="6"/>
              <a:defRPr/>
            </a:pPr>
            <a:r>
              <a:rPr lang="pl-PL" sz="1900" dirty="0" smtClean="0"/>
              <a:t>Nie wypływaj za daleko od brzegu po zapadnięciu zmroku. Pływanie po zachodzie słońca jest niebezpieczne.</a:t>
            </a:r>
          </a:p>
          <a:p>
            <a:pPr eaLnBrk="1" hangingPunct="1">
              <a:spcAft>
                <a:spcPts val="0"/>
              </a:spcAft>
              <a:buFont typeface="Wingdings"/>
              <a:buNone/>
              <a:defRPr/>
            </a:pPr>
            <a:r>
              <a:rPr lang="pl-PL" sz="1900" dirty="0" smtClean="0"/>
              <a:t>Nad wodą zawsze trzeba zachować ostrożność i zdrowy rozsądek!!! To nam zapewni bezpieczeństwo. Przestrzeganie tych kilku podstawowych zasad przyczyni się do zwiększenia naszego bezpieczeństwa, a tym samym na pewno po weekendowym wypoczynku i wakacjach wrócimy szczęśliwi, ładnie opaleni, ze wspaniałymi wspomnieniami.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75" y="0"/>
            <a:ext cx="8229600" cy="1162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tx2">
                    <a:satMod val="200000"/>
                  </a:schemeClr>
                </a:solidFill>
              </a:rPr>
              <a:t>Bezpieczny wypoczynek nad wodą</a:t>
            </a:r>
            <a:endParaRPr lang="pl-PL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2291" name="Symbol zastępczy zawartości 4" descr="skoki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214438"/>
            <a:ext cx="3838575" cy="5295900"/>
          </a:xfrm>
        </p:spPr>
      </p:pic>
      <p:pic>
        <p:nvPicPr>
          <p:cNvPr id="12292" name="Obraz 5" descr="pamiętaj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214438"/>
            <a:ext cx="38862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75" y="0"/>
            <a:ext cx="8229600" cy="1162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tx2">
                    <a:satMod val="200000"/>
                  </a:schemeClr>
                </a:solidFill>
              </a:rPr>
              <a:t>Bezpieczne opalanie</a:t>
            </a:r>
            <a:endParaRPr lang="pl-PL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3315" name="Symbol zastępczy zawartości 4" descr="Bezpieczne opalani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28688"/>
            <a:ext cx="40957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Symbol zastępczy zawartości 7" descr="Poparzenia słoneczne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928688"/>
            <a:ext cx="3963988" cy="5643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38" y="0"/>
            <a:ext cx="8229600" cy="1162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tx2">
                    <a:satMod val="200000"/>
                  </a:schemeClr>
                </a:solidFill>
              </a:rPr>
              <a:t>Skoki do wody</a:t>
            </a:r>
            <a:endParaRPr lang="pl-PL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4339" name="Symbol zastępczy zawartości 4" descr="skoki do wody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071563"/>
            <a:ext cx="6945312" cy="53514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tx2">
                    <a:satMod val="200000"/>
                  </a:schemeClr>
                </a:solidFill>
              </a:rPr>
              <a:t>Higiena</a:t>
            </a:r>
            <a:endParaRPr lang="pl-PL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5363" name="Symbol zastępczy zawartości 7" descr="Higiena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28688"/>
            <a:ext cx="4478338" cy="4286250"/>
          </a:xfrm>
        </p:spPr>
      </p:pic>
      <p:pic>
        <p:nvPicPr>
          <p:cNvPr id="15364" name="Symbol zastępczy zawartości 8" descr="Choroby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76738" y="2928938"/>
            <a:ext cx="4767262" cy="3929062"/>
          </a:xfrm>
        </p:spPr>
      </p:pic>
      <p:pic>
        <p:nvPicPr>
          <p:cNvPr id="15365" name="Picture 2" descr="C:\Users\Anka\AppData\Local\Microsoft\Windows\INetCache\IE\0EB4EZ89\washing-your-hands-with-soap-and-water-vector-clipart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14313"/>
            <a:ext cx="1852613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Symbol zastępczy zawartości 4" descr="Grzybobranie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85750"/>
            <a:ext cx="4079875" cy="6357938"/>
          </a:xfrm>
        </p:spPr>
      </p:pic>
      <p:pic>
        <p:nvPicPr>
          <p:cNvPr id="16387" name="Symbol zastępczy zawartości 5" descr="Kleszcze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35450" y="285750"/>
            <a:ext cx="4908550" cy="635793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99</TotalTime>
  <Words>718</Words>
  <Application>Microsoft Office PowerPoint</Application>
  <PresentationFormat>Pokaz na ekranie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Metro</vt:lpstr>
      <vt:lpstr>Przed wakacjami</vt:lpstr>
      <vt:lpstr>Aby radośnie i bezpiecznie spędzić wakacyjny czas przypomnijmy sobie kilka zasad:</vt:lpstr>
      <vt:lpstr>Bezpieczny wypoczynek nad wodą</vt:lpstr>
      <vt:lpstr>Bezpieczny wypoczynek nad wodą</vt:lpstr>
      <vt:lpstr>Bezpieczny wypoczynek nad wodą</vt:lpstr>
      <vt:lpstr>Bezpieczne opalanie</vt:lpstr>
      <vt:lpstr>Skoki do wody</vt:lpstr>
      <vt:lpstr>Higiena</vt:lpstr>
      <vt:lpstr>Slajd 9</vt:lpstr>
      <vt:lpstr>Oto kilka cennych rad i uwag jak spędzić bezpiecznie wakacje:</vt:lpstr>
      <vt:lpstr>Nad wodą</vt:lpstr>
      <vt:lpstr>W górach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Przed wakacjami</dc:title>
  <dc:creator>Anka</dc:creator>
  <cp:lastModifiedBy>szczepan382@yahoo.pl</cp:lastModifiedBy>
  <cp:revision>11</cp:revision>
  <dcterms:created xsi:type="dcterms:W3CDTF">2020-06-05T11:25:20Z</dcterms:created>
  <dcterms:modified xsi:type="dcterms:W3CDTF">2020-06-09T17:09:08Z</dcterms:modified>
</cp:coreProperties>
</file>